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38"/>
      <p:bold r:id="rId39"/>
      <p:italic r:id="rId40"/>
      <p:boldItalic r:id="rId41"/>
    </p:embeddedFont>
    <p:embeddedFont>
      <p:font typeface="Syncopate" panose="020B0604020202020204" charset="0"/>
      <p:regular r:id="rId42"/>
      <p:bold r:id="rId4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162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16" d="100"/>
          <a:sy n="116" d="100"/>
        </p:scale>
        <p:origin x="-413" y="5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5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24592710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endParaRPr sz="1100" b="0" i="0" u="none" strike="noStrike" cap="none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4edf0cc2b3_3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0" name="Google Shape;120;g4edf0cc2b3_3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endParaRPr sz="1100" b="0" i="0" u="none" strike="noStrike" cap="none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4edf0cc2b3_3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8" name="Google Shape;128;g4edf0cc2b3_3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endParaRPr sz="1100" b="0" i="0" u="none" strike="noStrike" cap="none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4edf0cc2b3_3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6" name="Google Shape;136;g4edf0cc2b3_3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endParaRPr sz="1100" b="0" i="0" u="none" strike="noStrike" cap="none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4edf0cc2b3_3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5" name="Google Shape;145;g4edf0cc2b3_3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endParaRPr sz="1100" b="0" i="0" u="none" strike="noStrike" cap="none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4edf0cc2b3_3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3" name="Google Shape;153;g4edf0cc2b3_3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endParaRPr sz="1100" b="0" i="0" u="none" strike="noStrike" cap="none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4edf0cc2b3_3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1" name="Google Shape;161;g4edf0cc2b3_3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endParaRPr sz="1100" b="0" i="0" u="none" strike="noStrike" cap="none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4edf0cc2b3_3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9" name="Google Shape;169;g4edf0cc2b3_3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endParaRPr sz="1100" b="0" i="0" u="none" strike="noStrike" cap="none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4edf0cc2b3_3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8" name="Google Shape;178;g4edf0cc2b3_3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endParaRPr sz="1100" b="0" i="0" u="none" strike="noStrike" cap="none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4edf0cc2b3_3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6" name="Google Shape;186;g4edf0cc2b3_3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endParaRPr sz="1100" b="0" i="0" u="none" strike="noStrike" cap="none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4edf0cc2b3_3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5" name="Google Shape;195;g4edf0cc2b3_3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endParaRPr sz="1100" b="0" i="0" u="none" strike="noStrike" cap="none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1" name="Google Shape;6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endParaRPr sz="1100" b="0" i="0" u="none" strike="noStrike" cap="none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4edf0cc2b3_3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4" name="Google Shape;204;g4edf0cc2b3_3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endParaRPr sz="1100" b="0" i="0" u="none" strike="noStrike" cap="none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4edf0cc2b3_3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2" name="Google Shape;212;g4edf0cc2b3_3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endParaRPr sz="1100" b="0" i="0" u="none" strike="noStrike" cap="none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4edf0cc2b3_3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4edf0cc2b3_3_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endParaRPr sz="1100" b="0" i="0" u="none" strike="noStrike" cap="none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4edf0cc2b3_3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8" name="Google Shape;228;g4edf0cc2b3_3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endParaRPr sz="1100" b="0" i="0" u="none" strike="noStrike" cap="none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4edf0cc2b3_3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6" name="Google Shape;236;g4edf0cc2b3_3_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endParaRPr sz="1100" b="0" i="0" u="none" strike="noStrike" cap="none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4edf0cc2b3_3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4" name="Google Shape;244;g4edf0cc2b3_3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endParaRPr sz="1100" b="0" i="0" u="none" strike="noStrike" cap="none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4edf0cc2b3_3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2" name="Google Shape;252;g4edf0cc2b3_3_1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endParaRPr sz="1100" b="0" i="0" u="none" strike="noStrike" cap="none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4edf0cc2b3_3_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0" name="Google Shape;260;g4edf0cc2b3_3_1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endParaRPr sz="1100" b="0" i="0" u="none" strike="noStrike" cap="none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9" name="Google Shape;26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endParaRPr sz="1100" b="0" i="0" u="none" strike="noStrike" cap="none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4" name="Google Shape;274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endParaRPr sz="1100" b="0" i="0" u="none" strike="noStrike" cap="none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8" name="Google Shape;68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endParaRPr sz="1100" b="0" i="0" u="none" strike="noStrike" cap="none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4" name="Google Shape;28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endParaRPr sz="1100" b="0" i="0" u="none" strike="noStrike" cap="none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4" name="Google Shape;294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endParaRPr sz="1100" b="0" i="0" u="none" strike="noStrike" cap="none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4" name="Google Shape;304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endParaRPr sz="1100" b="0" i="0" u="none" strike="noStrike" cap="none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4edf0cc2b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3" name="Google Shape;313;g4edf0cc2b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endParaRPr sz="1100" b="0" i="0" u="none" strike="noStrike" cap="none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4edf0cc2b3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2" name="Google Shape;322;g4edf0cc2b3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endParaRPr sz="1100" b="0" i="0" u="none" strike="noStrike" cap="none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4edf0cc2b3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1" name="Google Shape;331;g4edf0cc2b3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endParaRPr sz="1100" b="0" i="0" u="none" strike="noStrike" cap="none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3" name="Google Shape;73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endParaRPr sz="1100" b="0" i="0" u="none" strike="noStrike" cap="none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0" name="Google Shape;80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endParaRPr sz="1100" b="0" i="0" u="none" strike="noStrike" cap="none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5" name="Google Shape;85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endParaRPr sz="1100" b="0" i="0" u="none" strike="noStrike" cap="none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4edf0cc2b3_3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4" name="Google Shape;94;g4edf0cc2b3_3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endParaRPr sz="1100" b="0" i="0" u="none" strike="noStrike" cap="none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4edf0cc2b3_3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3" name="Google Shape;103;g4edf0cc2b3_3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endParaRPr sz="1100" b="0" i="0" u="none" strike="noStrike" cap="none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4edf0cc2b3_3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1" name="Google Shape;111;g4edf0cc2b3_3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endParaRPr sz="1100" b="0" i="0" u="none" strike="noStrike" cap="none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599" cy="2052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599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/>
          </p:nvPr>
        </p:nvSpPr>
        <p:spPr>
          <a:xfrm>
            <a:off x="311700" y="1106125"/>
            <a:ext cx="8520599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599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898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898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" type="secHead">
  <p:cSld name="SECTION_HEADER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599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7999" cy="7556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7999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49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198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198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228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-24225" y="2850900"/>
            <a:ext cx="9168298" cy="2292599"/>
          </a:xfrm>
          <a:prstGeom prst="rect">
            <a:avLst/>
          </a:prstGeom>
          <a:solidFill>
            <a:srgbClr val="8BC3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599" cy="2052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yncopate"/>
              <a:buNone/>
            </a:pPr>
            <a:r>
              <a:rPr lang="en-US" sz="3000" b="1">
                <a:solidFill>
                  <a:srgbClr val="8BC34A"/>
                </a:solidFill>
                <a:latin typeface="Syncopate"/>
                <a:ea typeface="Syncopate"/>
                <a:cs typeface="Syncopate"/>
                <a:sym typeface="Syncopate"/>
              </a:rPr>
              <a:t>БАЗИ ДАННИ</a:t>
            </a:r>
            <a:endParaRPr sz="3000"/>
          </a:p>
        </p:txBody>
      </p:sp>
      <p:sp>
        <p:nvSpPr>
          <p:cNvPr id="56" name="Google Shape;56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599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Arial"/>
              <a:buNone/>
            </a:pPr>
            <a:r>
              <a:rPr lang="en-US" sz="2400" b="1">
                <a:solidFill>
                  <a:srgbClr val="FFFFFF"/>
                </a:solidFill>
              </a:rPr>
              <a:t>въведение</a:t>
            </a:r>
            <a:endParaRPr sz="2400"/>
          </a:p>
        </p:txBody>
      </p:sp>
      <p:pic>
        <p:nvPicPr>
          <p:cNvPr id="57" name="Google Shape;57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81361" y="497375"/>
            <a:ext cx="2981276" cy="1249625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3"/>
          <p:cNvSpPr txBox="1"/>
          <p:nvPr/>
        </p:nvSpPr>
        <p:spPr>
          <a:xfrm>
            <a:off x="-60750" y="4860300"/>
            <a:ext cx="9265500" cy="2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300"/>
              <a:buFont typeface="Arial"/>
              <a:buNone/>
            </a:pPr>
            <a:r>
              <a:rPr lang="en-US" sz="1300" b="1" i="0" u="none" strike="noStrike" cap="none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МИЛЕНА ТОМОВА - НПО ВРАЦА СОФТУЕР ОБЩЕСТВО – КУРС УЕБ РАЗРАБОТКА- 11.201</a:t>
            </a:r>
            <a:r>
              <a:rPr lang="en-US" sz="1300" b="1">
                <a:solidFill>
                  <a:srgbClr val="CCCCCC"/>
                </a:solidFill>
              </a:rPr>
              <a:t>8</a:t>
            </a:r>
            <a:r>
              <a:rPr lang="en-US" sz="1300" b="1" i="0" u="none" strike="noStrike" cap="none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 - ВЕРСИЯ </a:t>
            </a:r>
            <a:r>
              <a:rPr lang="en-US" sz="1300" b="1">
                <a:solidFill>
                  <a:srgbClr val="CCCCCC"/>
                </a:solidFill>
              </a:rPr>
              <a:t>6</a:t>
            </a:r>
            <a:endParaRPr sz="1300" b="1" i="0" u="none" strike="noStrike" cap="none">
              <a:solidFill>
                <a:srgbClr val="CCCCCC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5. За всяка от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колоните въвеждаме име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и посочваме тип данни,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който ще съдържа! </a:t>
            </a:r>
            <a:endParaRPr/>
          </a:p>
        </p:txBody>
      </p:sp>
      <p:sp>
        <p:nvSpPr>
          <p:cNvPr id="123" name="Google Shape;123;p22"/>
          <p:cNvSpPr/>
          <p:nvPr/>
        </p:nvSpPr>
        <p:spPr>
          <a:xfrm>
            <a:off x="0" y="0"/>
            <a:ext cx="9144000" cy="764400"/>
          </a:xfrm>
          <a:prstGeom prst="rect">
            <a:avLst/>
          </a:prstGeom>
          <a:solidFill>
            <a:srgbClr val="673A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22"/>
          <p:cNvSpPr txBox="1"/>
          <p:nvPr/>
        </p:nvSpPr>
        <p:spPr>
          <a:xfrm>
            <a:off x="0" y="30300"/>
            <a:ext cx="6805500" cy="70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Calibri"/>
              <a:buNone/>
            </a:pPr>
            <a:r>
              <a:rPr lang="en-US" sz="36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БД в phpMyAdmin - 5</a:t>
            </a:r>
            <a:endParaRPr sz="3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5" name="Google Shape;12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71600" y="853250"/>
            <a:ext cx="5678800" cy="4290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6. За varchar, int и др. данни трябва да въведем и дължина. Имаме възможност да добавим и стойност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по подразбиране.</a:t>
            </a:r>
            <a:endParaRPr/>
          </a:p>
        </p:txBody>
      </p:sp>
      <p:sp>
        <p:nvSpPr>
          <p:cNvPr id="131" name="Google Shape;131;p23"/>
          <p:cNvSpPr/>
          <p:nvPr/>
        </p:nvSpPr>
        <p:spPr>
          <a:xfrm>
            <a:off x="0" y="0"/>
            <a:ext cx="9144000" cy="764400"/>
          </a:xfrm>
          <a:prstGeom prst="rect">
            <a:avLst/>
          </a:prstGeom>
          <a:solidFill>
            <a:srgbClr val="673A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23"/>
          <p:cNvSpPr txBox="1"/>
          <p:nvPr/>
        </p:nvSpPr>
        <p:spPr>
          <a:xfrm>
            <a:off x="0" y="30300"/>
            <a:ext cx="6805500" cy="70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Calibri"/>
              <a:buNone/>
            </a:pPr>
            <a:r>
              <a:rPr lang="en-US" sz="36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БД в phpMyAdmin - 6</a:t>
            </a:r>
            <a:endParaRPr sz="3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3" name="Google Shape;13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0625" y="1912275"/>
            <a:ext cx="6437149" cy="3181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7. </a:t>
            </a:r>
            <a:r>
              <a:rPr lang="en-US" sz="1400" b="1">
                <a:solidFill>
                  <a:srgbClr val="FF0000"/>
                </a:solidFill>
              </a:rPr>
              <a:t>! Отбелязваме AI !!!</a:t>
            </a:r>
            <a:r>
              <a:rPr lang="en-US" sz="1400"/>
              <a:t> - за първичния ключ на таблицата, което означава, </a:t>
            </a:r>
            <a:endParaRPr sz="14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че стойностите в тази колона ще нарастват автоматично с 1 </a:t>
            </a:r>
            <a:endParaRPr sz="14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при всеки запис, колоната става индекс /колоните индекс спомагат за увеличаване на бързината, с която се изпълняват заявките към базата данни/ и първичен ключ - PRIMARY KEY /INDEX/</a:t>
            </a:r>
            <a:endParaRPr sz="1400"/>
          </a:p>
        </p:txBody>
      </p:sp>
      <p:sp>
        <p:nvSpPr>
          <p:cNvPr id="139" name="Google Shape;139;p24"/>
          <p:cNvSpPr/>
          <p:nvPr/>
        </p:nvSpPr>
        <p:spPr>
          <a:xfrm>
            <a:off x="0" y="0"/>
            <a:ext cx="9144000" cy="764400"/>
          </a:xfrm>
          <a:prstGeom prst="rect">
            <a:avLst/>
          </a:prstGeom>
          <a:solidFill>
            <a:srgbClr val="673A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24"/>
          <p:cNvSpPr txBox="1"/>
          <p:nvPr/>
        </p:nvSpPr>
        <p:spPr>
          <a:xfrm>
            <a:off x="0" y="30300"/>
            <a:ext cx="6805500" cy="70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Calibri"/>
              <a:buNone/>
            </a:pPr>
            <a:r>
              <a:rPr lang="en-US" sz="36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БД в phpMyAdmin - 7</a:t>
            </a:r>
            <a:endParaRPr sz="3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1" name="Google Shape;14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397890"/>
            <a:ext cx="9144001" cy="27456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56225" y="4331920"/>
            <a:ext cx="1203500" cy="55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8. </a:t>
            </a:r>
            <a:r>
              <a:rPr lang="en-US">
                <a:solidFill>
                  <a:srgbClr val="434343"/>
                </a:solidFill>
              </a:rPr>
              <a:t>В някои случаи може да се наложи да променим името на първичния ключ /Ларавел напр./. 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148" name="Google Shape;148;p25"/>
          <p:cNvSpPr/>
          <p:nvPr/>
        </p:nvSpPr>
        <p:spPr>
          <a:xfrm>
            <a:off x="0" y="0"/>
            <a:ext cx="9144000" cy="764400"/>
          </a:xfrm>
          <a:prstGeom prst="rect">
            <a:avLst/>
          </a:prstGeom>
          <a:solidFill>
            <a:srgbClr val="673A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25"/>
          <p:cNvSpPr txBox="1"/>
          <p:nvPr/>
        </p:nvSpPr>
        <p:spPr>
          <a:xfrm>
            <a:off x="0" y="30300"/>
            <a:ext cx="6805500" cy="70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Calibri"/>
              <a:buNone/>
            </a:pPr>
            <a:r>
              <a:rPr lang="en-US" sz="36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БД в phpMyAdmin - 8</a:t>
            </a:r>
            <a:endParaRPr sz="3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0" name="Google Shape;15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90195" y="1575600"/>
            <a:ext cx="6453805" cy="3416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9. </a:t>
            </a:r>
            <a:r>
              <a:rPr lang="en-US">
                <a:solidFill>
                  <a:srgbClr val="434343"/>
                </a:solidFill>
              </a:rPr>
              <a:t>Добавяме индекс към други колони - </a:t>
            </a:r>
            <a:endParaRPr>
              <a:solidFill>
                <a:srgbClr val="434343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434343"/>
                </a:solidFill>
              </a:rPr>
              <a:t>задължително на тези, които са FK. </a:t>
            </a:r>
            <a:endParaRPr>
              <a:solidFill>
                <a:srgbClr val="434343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434343"/>
                </a:solidFill>
              </a:rPr>
              <a:t>В нашия случай - department_id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156" name="Google Shape;156;p26"/>
          <p:cNvSpPr/>
          <p:nvPr/>
        </p:nvSpPr>
        <p:spPr>
          <a:xfrm>
            <a:off x="0" y="0"/>
            <a:ext cx="9144000" cy="764400"/>
          </a:xfrm>
          <a:prstGeom prst="rect">
            <a:avLst/>
          </a:prstGeom>
          <a:solidFill>
            <a:srgbClr val="673A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26"/>
          <p:cNvSpPr txBox="1"/>
          <p:nvPr/>
        </p:nvSpPr>
        <p:spPr>
          <a:xfrm>
            <a:off x="0" y="30300"/>
            <a:ext cx="6805500" cy="70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Calibri"/>
              <a:buNone/>
            </a:pPr>
            <a:r>
              <a:rPr lang="en-US" sz="36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БД в phpMyAdmin - 9</a:t>
            </a:r>
            <a:endParaRPr sz="3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8" name="Google Shape;15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19511" y="764400"/>
            <a:ext cx="3309165" cy="4379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10. </a:t>
            </a:r>
            <a:r>
              <a:rPr lang="en-US">
                <a:solidFill>
                  <a:srgbClr val="434343"/>
                </a:solidFill>
              </a:rPr>
              <a:t>Добавяме индекс към други колони - </a:t>
            </a:r>
            <a:endParaRPr>
              <a:solidFill>
                <a:srgbClr val="434343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434343"/>
                </a:solidFill>
              </a:rPr>
              <a:t>задължително на тези, които са FK. </a:t>
            </a:r>
            <a:endParaRPr>
              <a:solidFill>
                <a:srgbClr val="434343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434343"/>
                </a:solidFill>
              </a:rPr>
              <a:t>В нашия случай - department_id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164" name="Google Shape;164;p27"/>
          <p:cNvSpPr/>
          <p:nvPr/>
        </p:nvSpPr>
        <p:spPr>
          <a:xfrm>
            <a:off x="0" y="0"/>
            <a:ext cx="9144000" cy="764400"/>
          </a:xfrm>
          <a:prstGeom prst="rect">
            <a:avLst/>
          </a:prstGeom>
          <a:solidFill>
            <a:srgbClr val="673A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27"/>
          <p:cNvSpPr txBox="1"/>
          <p:nvPr/>
        </p:nvSpPr>
        <p:spPr>
          <a:xfrm>
            <a:off x="0" y="30300"/>
            <a:ext cx="6805500" cy="70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Calibri"/>
              <a:buNone/>
            </a:pPr>
            <a:r>
              <a:rPr lang="en-US" sz="36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БД в phpMyAdmin - 10</a:t>
            </a:r>
            <a:endParaRPr sz="3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6" name="Google Shape;16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19511" y="764400"/>
            <a:ext cx="3309165" cy="4379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11. Променяме името на индекса ако </a:t>
            </a:r>
            <a:r>
              <a:rPr lang="en-US">
                <a:solidFill>
                  <a:srgbClr val="434343"/>
                </a:solidFill>
              </a:rPr>
              <a:t>е необходимо.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172" name="Google Shape;172;p28"/>
          <p:cNvSpPr/>
          <p:nvPr/>
        </p:nvSpPr>
        <p:spPr>
          <a:xfrm>
            <a:off x="0" y="0"/>
            <a:ext cx="9144000" cy="764400"/>
          </a:xfrm>
          <a:prstGeom prst="rect">
            <a:avLst/>
          </a:prstGeom>
          <a:solidFill>
            <a:srgbClr val="673A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28"/>
          <p:cNvSpPr txBox="1"/>
          <p:nvPr/>
        </p:nvSpPr>
        <p:spPr>
          <a:xfrm>
            <a:off x="0" y="30300"/>
            <a:ext cx="6805500" cy="70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Calibri"/>
              <a:buNone/>
            </a:pPr>
            <a:r>
              <a:rPr lang="en-US" sz="36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БД в phpMyAdmin - 11</a:t>
            </a:r>
            <a:endParaRPr sz="3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4" name="Google Shape;17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7622" y="1609674"/>
            <a:ext cx="7676377" cy="3509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04025" y="3646124"/>
            <a:ext cx="929275" cy="427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12. Запазваме и преглеждаме таблицата. Виждаме индексите/ключовете/, които поставихме.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29"/>
          <p:cNvSpPr/>
          <p:nvPr/>
        </p:nvSpPr>
        <p:spPr>
          <a:xfrm>
            <a:off x="0" y="0"/>
            <a:ext cx="9144000" cy="764400"/>
          </a:xfrm>
          <a:prstGeom prst="rect">
            <a:avLst/>
          </a:prstGeom>
          <a:solidFill>
            <a:srgbClr val="673A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29"/>
          <p:cNvSpPr txBox="1"/>
          <p:nvPr/>
        </p:nvSpPr>
        <p:spPr>
          <a:xfrm>
            <a:off x="0" y="30300"/>
            <a:ext cx="6805500" cy="70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Calibri"/>
              <a:buNone/>
            </a:pPr>
            <a:r>
              <a:rPr lang="en-US" sz="36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БД в phpMyAdmin - 12</a:t>
            </a:r>
            <a:endParaRPr sz="3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" name="Google Shape;18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2125" y="1881725"/>
            <a:ext cx="7371875" cy="325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13. Ако трябва добавяме/премахваме /сега или впоследствие/ още колони, редактираме създадените вече колони.</a:t>
            </a:r>
            <a:endParaRPr/>
          </a:p>
        </p:txBody>
      </p:sp>
      <p:sp>
        <p:nvSpPr>
          <p:cNvPr id="189" name="Google Shape;189;p30"/>
          <p:cNvSpPr/>
          <p:nvPr/>
        </p:nvSpPr>
        <p:spPr>
          <a:xfrm>
            <a:off x="0" y="0"/>
            <a:ext cx="9144000" cy="764400"/>
          </a:xfrm>
          <a:prstGeom prst="rect">
            <a:avLst/>
          </a:prstGeom>
          <a:solidFill>
            <a:srgbClr val="673A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30"/>
          <p:cNvSpPr txBox="1"/>
          <p:nvPr/>
        </p:nvSpPr>
        <p:spPr>
          <a:xfrm>
            <a:off x="0" y="30300"/>
            <a:ext cx="6805500" cy="70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Calibri"/>
              <a:buNone/>
            </a:pPr>
            <a:r>
              <a:rPr lang="en-US" sz="36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БД в phpMyAdmin - 13</a:t>
            </a:r>
            <a:endParaRPr sz="3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1" name="Google Shape;19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165350"/>
            <a:ext cx="9143999" cy="279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66825" y="3246400"/>
            <a:ext cx="793750" cy="34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14. Добавяне на връзки между таблиците.</a:t>
            </a:r>
            <a:endParaRPr/>
          </a:p>
        </p:txBody>
      </p:sp>
      <p:sp>
        <p:nvSpPr>
          <p:cNvPr id="198" name="Google Shape;198;p31"/>
          <p:cNvSpPr/>
          <p:nvPr/>
        </p:nvSpPr>
        <p:spPr>
          <a:xfrm>
            <a:off x="0" y="0"/>
            <a:ext cx="9144000" cy="764400"/>
          </a:xfrm>
          <a:prstGeom prst="rect">
            <a:avLst/>
          </a:prstGeom>
          <a:solidFill>
            <a:srgbClr val="673A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31"/>
          <p:cNvSpPr txBox="1"/>
          <p:nvPr/>
        </p:nvSpPr>
        <p:spPr>
          <a:xfrm>
            <a:off x="0" y="30300"/>
            <a:ext cx="6805500" cy="70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Calibri"/>
              <a:buNone/>
            </a:pPr>
            <a:r>
              <a:rPr lang="en-US" sz="36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БД в phpMyAdmin - 14</a:t>
            </a:r>
            <a:endParaRPr sz="3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0" name="Google Shape;20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7025" y="1741700"/>
            <a:ext cx="6591300" cy="2762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06550" y="3992000"/>
            <a:ext cx="793750" cy="511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</a:pPr>
            <a:r>
              <a:rPr lang="en-US"/>
              <a:t>Databases, MySQL, SQL - същност и предназначение</a:t>
            </a:r>
            <a:endParaRPr/>
          </a:p>
          <a:p>
            <a:pPr marL="457200" marR="0" lvl="0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</a:pPr>
            <a:r>
              <a:rPr lang="en-US"/>
              <a:t>PhpMyAdmin </a:t>
            </a:r>
            <a:endParaRPr/>
          </a:p>
          <a:p>
            <a:pPr marL="457200" marR="0" lvl="0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БД в phpMyAdmin</a:t>
            </a:r>
            <a:endParaRPr/>
          </a:p>
          <a:p>
            <a:pPr marL="457200" marR="0" lvl="0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</a:pPr>
            <a:r>
              <a:rPr lang="en-US"/>
              <a:t>database IMPORT/EXPORT</a:t>
            </a:r>
            <a:endParaRPr/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14"/>
          <p:cNvSpPr/>
          <p:nvPr/>
        </p:nvSpPr>
        <p:spPr>
          <a:xfrm>
            <a:off x="0" y="0"/>
            <a:ext cx="9144000" cy="764398"/>
          </a:xfrm>
          <a:prstGeom prst="rect">
            <a:avLst/>
          </a:prstGeom>
          <a:solidFill>
            <a:srgbClr val="8BC3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14"/>
          <p:cNvSpPr txBox="1"/>
          <p:nvPr/>
        </p:nvSpPr>
        <p:spPr>
          <a:xfrm>
            <a:off x="0" y="30300"/>
            <a:ext cx="6805500" cy="703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lang="en-US" sz="36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Съдържание</a:t>
            </a:r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15. Посочваме FK в таблицата, към кои таблици сочат. Задаваме поведение при изтриване/промяна на записи от свързани таблици.</a:t>
            </a:r>
            <a:endParaRPr/>
          </a:p>
        </p:txBody>
      </p:sp>
      <p:sp>
        <p:nvSpPr>
          <p:cNvPr id="207" name="Google Shape;207;p32"/>
          <p:cNvSpPr/>
          <p:nvPr/>
        </p:nvSpPr>
        <p:spPr>
          <a:xfrm>
            <a:off x="0" y="0"/>
            <a:ext cx="9144000" cy="764400"/>
          </a:xfrm>
          <a:prstGeom prst="rect">
            <a:avLst/>
          </a:prstGeom>
          <a:solidFill>
            <a:srgbClr val="673A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p32"/>
          <p:cNvSpPr txBox="1"/>
          <p:nvPr/>
        </p:nvSpPr>
        <p:spPr>
          <a:xfrm>
            <a:off x="0" y="30300"/>
            <a:ext cx="6805500" cy="70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Calibri"/>
              <a:buNone/>
            </a:pPr>
            <a:r>
              <a:rPr lang="en-US" sz="36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БД в phpMyAdmin - 15</a:t>
            </a:r>
            <a:endParaRPr sz="3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9" name="Google Shape;20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319854"/>
            <a:ext cx="9143999" cy="27729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16. От падащите менюта избираме последователно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колоната FK - името на БД - името на свързаната таблица - нейния PK /появява се автоматично/</a:t>
            </a:r>
            <a:endParaRPr/>
          </a:p>
        </p:txBody>
      </p:sp>
      <p:sp>
        <p:nvSpPr>
          <p:cNvPr id="215" name="Google Shape;215;p33"/>
          <p:cNvSpPr/>
          <p:nvPr/>
        </p:nvSpPr>
        <p:spPr>
          <a:xfrm>
            <a:off x="0" y="0"/>
            <a:ext cx="9144000" cy="764400"/>
          </a:xfrm>
          <a:prstGeom prst="rect">
            <a:avLst/>
          </a:prstGeom>
          <a:solidFill>
            <a:srgbClr val="673A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p33"/>
          <p:cNvSpPr txBox="1"/>
          <p:nvPr/>
        </p:nvSpPr>
        <p:spPr>
          <a:xfrm>
            <a:off x="0" y="30300"/>
            <a:ext cx="6805500" cy="70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Calibri"/>
              <a:buNone/>
            </a:pPr>
            <a:r>
              <a:rPr lang="en-US" sz="36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БД в phpMyAdmin - 16</a:t>
            </a:r>
            <a:endParaRPr sz="3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7" name="Google Shape;21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5100" y="2275773"/>
            <a:ext cx="7317850" cy="2791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17. Въвеждаме име на ограничението за FK и запазваме.</a:t>
            </a:r>
            <a:endParaRPr/>
          </a:p>
        </p:txBody>
      </p:sp>
      <p:sp>
        <p:nvSpPr>
          <p:cNvPr id="223" name="Google Shape;223;p34"/>
          <p:cNvSpPr/>
          <p:nvPr/>
        </p:nvSpPr>
        <p:spPr>
          <a:xfrm>
            <a:off x="0" y="0"/>
            <a:ext cx="9144000" cy="764400"/>
          </a:xfrm>
          <a:prstGeom prst="rect">
            <a:avLst/>
          </a:prstGeom>
          <a:solidFill>
            <a:srgbClr val="673A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Google Shape;224;p34"/>
          <p:cNvSpPr txBox="1"/>
          <p:nvPr/>
        </p:nvSpPr>
        <p:spPr>
          <a:xfrm>
            <a:off x="0" y="30300"/>
            <a:ext cx="6805500" cy="70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Calibri"/>
              <a:buNone/>
            </a:pPr>
            <a:r>
              <a:rPr lang="en-US" sz="36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БД в phpMyAdmin - 17</a:t>
            </a:r>
            <a:endParaRPr sz="3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5" name="Google Shape;22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7563" y="1979238"/>
            <a:ext cx="8029575" cy="300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5"/>
          <p:cNvSpPr txBox="1">
            <a:spLocks noGrp="1"/>
          </p:cNvSpPr>
          <p:nvPr>
            <p:ph type="body" idx="1"/>
          </p:nvPr>
        </p:nvSpPr>
        <p:spPr>
          <a:xfrm>
            <a:off x="311700" y="863550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18. Проверяваме дали сме свързали таблиците -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Вмъкване -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въвеждаме данни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в таблицата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employees</a:t>
            </a:r>
            <a:endParaRPr/>
          </a:p>
        </p:txBody>
      </p:sp>
      <p:sp>
        <p:nvSpPr>
          <p:cNvPr id="231" name="Google Shape;231;p35"/>
          <p:cNvSpPr/>
          <p:nvPr/>
        </p:nvSpPr>
        <p:spPr>
          <a:xfrm>
            <a:off x="0" y="0"/>
            <a:ext cx="9144000" cy="764400"/>
          </a:xfrm>
          <a:prstGeom prst="rect">
            <a:avLst/>
          </a:prstGeom>
          <a:solidFill>
            <a:srgbClr val="673A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p35"/>
          <p:cNvSpPr txBox="1"/>
          <p:nvPr/>
        </p:nvSpPr>
        <p:spPr>
          <a:xfrm>
            <a:off x="0" y="30300"/>
            <a:ext cx="6805500" cy="70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Calibri"/>
              <a:buNone/>
            </a:pPr>
            <a:r>
              <a:rPr lang="en-US" sz="36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БД в phpMyAdmin - 18</a:t>
            </a:r>
            <a:endParaRPr sz="3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3" name="Google Shape;23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2550" y="1370100"/>
            <a:ext cx="6247224" cy="377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6"/>
          <p:cNvSpPr txBox="1">
            <a:spLocks noGrp="1"/>
          </p:cNvSpPr>
          <p:nvPr>
            <p:ph type="body" idx="1"/>
          </p:nvPr>
        </p:nvSpPr>
        <p:spPr>
          <a:xfrm>
            <a:off x="311700" y="863550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19. department_id е с падащо меню. Виждаме </a:t>
            </a:r>
            <a:r>
              <a:rPr lang="en-US" u="sng"/>
              <a:t>въведените в таблицата</a:t>
            </a:r>
            <a:r>
              <a:rPr lang="en-US"/>
              <a:t>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departments записи и избираме от тях.</a:t>
            </a:r>
            <a:endParaRPr/>
          </a:p>
        </p:txBody>
      </p:sp>
      <p:sp>
        <p:nvSpPr>
          <p:cNvPr id="239" name="Google Shape;239;p36"/>
          <p:cNvSpPr/>
          <p:nvPr/>
        </p:nvSpPr>
        <p:spPr>
          <a:xfrm>
            <a:off x="0" y="0"/>
            <a:ext cx="9144000" cy="764400"/>
          </a:xfrm>
          <a:prstGeom prst="rect">
            <a:avLst/>
          </a:prstGeom>
          <a:solidFill>
            <a:srgbClr val="673A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p36"/>
          <p:cNvSpPr txBox="1"/>
          <p:nvPr/>
        </p:nvSpPr>
        <p:spPr>
          <a:xfrm>
            <a:off x="0" y="30300"/>
            <a:ext cx="6805500" cy="70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Calibri"/>
              <a:buNone/>
            </a:pPr>
            <a:r>
              <a:rPr lang="en-US" sz="36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БД в phpMyAdmin - 19</a:t>
            </a:r>
            <a:endParaRPr sz="3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1" name="Google Shape;24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200" y="1646798"/>
            <a:ext cx="8520601" cy="3180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7"/>
          <p:cNvSpPr txBox="1">
            <a:spLocks noGrp="1"/>
          </p:cNvSpPr>
          <p:nvPr>
            <p:ph type="body" idx="1"/>
          </p:nvPr>
        </p:nvSpPr>
        <p:spPr>
          <a:xfrm>
            <a:off x="311700" y="863550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20. Създаване на нови таблици -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Избираме базата, натискаме бутона New</a:t>
            </a:r>
            <a:endParaRPr/>
          </a:p>
        </p:txBody>
      </p:sp>
      <p:sp>
        <p:nvSpPr>
          <p:cNvPr id="247" name="Google Shape;247;p37"/>
          <p:cNvSpPr/>
          <p:nvPr/>
        </p:nvSpPr>
        <p:spPr>
          <a:xfrm>
            <a:off x="0" y="0"/>
            <a:ext cx="9144000" cy="764400"/>
          </a:xfrm>
          <a:prstGeom prst="rect">
            <a:avLst/>
          </a:prstGeom>
          <a:solidFill>
            <a:srgbClr val="673A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p37"/>
          <p:cNvSpPr txBox="1"/>
          <p:nvPr/>
        </p:nvSpPr>
        <p:spPr>
          <a:xfrm>
            <a:off x="0" y="30300"/>
            <a:ext cx="6805500" cy="70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Calibri"/>
              <a:buNone/>
            </a:pPr>
            <a:r>
              <a:rPr lang="en-US" sz="36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БД в phpMyAdmin - 20</a:t>
            </a:r>
            <a:endParaRPr sz="3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9" name="Google Shape;24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175" y="1638300"/>
            <a:ext cx="8629650" cy="339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8"/>
          <p:cNvSpPr txBox="1">
            <a:spLocks noGrp="1"/>
          </p:cNvSpPr>
          <p:nvPr>
            <p:ph type="body" idx="1"/>
          </p:nvPr>
        </p:nvSpPr>
        <p:spPr>
          <a:xfrm>
            <a:off x="311700" y="863550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21. Изтриване на таблици - Избираме базата...</a:t>
            </a:r>
            <a:endParaRPr/>
          </a:p>
        </p:txBody>
      </p:sp>
      <p:sp>
        <p:nvSpPr>
          <p:cNvPr id="255" name="Google Shape;255;p38"/>
          <p:cNvSpPr/>
          <p:nvPr/>
        </p:nvSpPr>
        <p:spPr>
          <a:xfrm>
            <a:off x="0" y="0"/>
            <a:ext cx="9144000" cy="764400"/>
          </a:xfrm>
          <a:prstGeom prst="rect">
            <a:avLst/>
          </a:prstGeom>
          <a:solidFill>
            <a:srgbClr val="673A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8"/>
          <p:cNvSpPr txBox="1"/>
          <p:nvPr/>
        </p:nvSpPr>
        <p:spPr>
          <a:xfrm>
            <a:off x="0" y="30300"/>
            <a:ext cx="6805500" cy="70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Calibri"/>
              <a:buNone/>
            </a:pPr>
            <a:r>
              <a:rPr lang="en-US" sz="36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БД в phpMyAdmin - 21</a:t>
            </a:r>
            <a:endParaRPr sz="3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11435"/>
            <a:ext cx="9143999" cy="33398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9"/>
          <p:cNvSpPr txBox="1">
            <a:spLocks noGrp="1"/>
          </p:cNvSpPr>
          <p:nvPr>
            <p:ph type="body" idx="1"/>
          </p:nvPr>
        </p:nvSpPr>
        <p:spPr>
          <a:xfrm>
            <a:off x="311700" y="863550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22.  Изтриване на база от сървъра</a:t>
            </a:r>
            <a:endParaRPr/>
          </a:p>
        </p:txBody>
      </p:sp>
      <p:sp>
        <p:nvSpPr>
          <p:cNvPr id="263" name="Google Shape;263;p39"/>
          <p:cNvSpPr/>
          <p:nvPr/>
        </p:nvSpPr>
        <p:spPr>
          <a:xfrm>
            <a:off x="0" y="0"/>
            <a:ext cx="9144000" cy="764400"/>
          </a:xfrm>
          <a:prstGeom prst="rect">
            <a:avLst/>
          </a:prstGeom>
          <a:solidFill>
            <a:srgbClr val="673A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39"/>
          <p:cNvSpPr txBox="1"/>
          <p:nvPr/>
        </p:nvSpPr>
        <p:spPr>
          <a:xfrm>
            <a:off x="0" y="30300"/>
            <a:ext cx="6805500" cy="70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Calibri"/>
              <a:buNone/>
            </a:pPr>
            <a:r>
              <a:rPr lang="en-US" sz="36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БД в phpMyAdmin - 22</a:t>
            </a:r>
            <a:endParaRPr sz="3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5" name="Google Shape;26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675" y="1497675"/>
            <a:ext cx="2894950" cy="3552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27675" y="2571750"/>
            <a:ext cx="6204624" cy="201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C27B0"/>
        </a:solidFill>
        <a:effectLst/>
      </p:bgPr>
    </p:bg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0"/>
          <p:cNvSpPr txBox="1">
            <a:spLocks noGrp="1"/>
          </p:cNvSpPr>
          <p:nvPr>
            <p:ph type="title"/>
          </p:nvPr>
        </p:nvSpPr>
        <p:spPr>
          <a:xfrm>
            <a:off x="323528" y="2067694"/>
            <a:ext cx="8520599" cy="572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 sz="3200" b="1">
                <a:solidFill>
                  <a:schemeClr val="lt1"/>
                </a:solidFill>
              </a:rPr>
              <a:t>PhpMyAdmin – </a:t>
            </a:r>
            <a:endParaRPr sz="3200" b="1">
              <a:solidFill>
                <a:schemeClr val="lt1"/>
              </a:solidFill>
            </a:endParaRPr>
          </a:p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 sz="3200" b="1">
                <a:solidFill>
                  <a:schemeClr val="lt1"/>
                </a:solidFill>
              </a:rPr>
              <a:t>database IMPORT/EXPORT</a:t>
            </a:r>
            <a:endParaRPr sz="3200" b="1">
              <a:solidFill>
                <a:schemeClr val="lt1"/>
              </a:solidFill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4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898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1.Създаваме нова база данни в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 PhpMyAdmin</a:t>
            </a:r>
            <a:endParaRPr/>
          </a:p>
        </p:txBody>
      </p:sp>
      <p:sp>
        <p:nvSpPr>
          <p:cNvPr id="277" name="Google Shape;277;p41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898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</a:pPr>
            <a:r>
              <a:rPr lang="en-US"/>
              <a:t>2. Избираме UTF8 general_ci – за да нямаме проблеми с отпечатването на текстовете на кирилица</a:t>
            </a:r>
            <a:endParaRPr/>
          </a:p>
        </p:txBody>
      </p:sp>
      <p:sp>
        <p:nvSpPr>
          <p:cNvPr id="278" name="Google Shape;278;p41"/>
          <p:cNvSpPr/>
          <p:nvPr/>
        </p:nvSpPr>
        <p:spPr>
          <a:xfrm>
            <a:off x="0" y="0"/>
            <a:ext cx="9144000" cy="764398"/>
          </a:xfrm>
          <a:prstGeom prst="rect">
            <a:avLst/>
          </a:prstGeom>
          <a:solidFill>
            <a:srgbClr val="9C27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41"/>
          <p:cNvSpPr txBox="1"/>
          <p:nvPr/>
        </p:nvSpPr>
        <p:spPr>
          <a:xfrm>
            <a:off x="0" y="30300"/>
            <a:ext cx="6805500" cy="703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lang="en-US" sz="36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database IMPORT</a:t>
            </a:r>
            <a:endParaRPr sz="3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0" name="Google Shape;280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3528" y="2067694"/>
            <a:ext cx="3907190" cy="23275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4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779912" y="2378979"/>
            <a:ext cx="5002596" cy="2016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1E63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>
            <a:spLocks noGrp="1"/>
          </p:cNvSpPr>
          <p:nvPr>
            <p:ph type="title"/>
          </p:nvPr>
        </p:nvSpPr>
        <p:spPr>
          <a:xfrm>
            <a:off x="311700" y="1767300"/>
            <a:ext cx="8520599" cy="572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"/>
              <a:buFont typeface="Calibri"/>
              <a:buNone/>
            </a:pPr>
            <a:r>
              <a:rPr lang="en-US" sz="30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БАЗИ ДАННИ		същност</a:t>
            </a:r>
            <a:br>
              <a:rPr lang="en-US" sz="30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0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MySQL				предназначение</a:t>
            </a:r>
            <a:br>
              <a:rPr lang="en-US" sz="30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0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SQL</a:t>
            </a:r>
            <a:br>
              <a:rPr lang="en-US" sz="30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0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phpMyAdmin</a:t>
            </a:r>
            <a:endParaRPr sz="3000"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898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3. Новата база данни/БД/ се появява в списъка при останалите -</a:t>
            </a:r>
            <a:endParaRPr/>
          </a:p>
        </p:txBody>
      </p:sp>
      <p:sp>
        <p:nvSpPr>
          <p:cNvPr id="287" name="Google Shape;287;p42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898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</a:pPr>
            <a:r>
              <a:rPr lang="en-US"/>
              <a:t>4. Избираме новата, все още празна БД</a:t>
            </a:r>
            <a:endParaRPr/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</a:pPr>
            <a:endParaRPr/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</a:pPr>
            <a:endParaRPr/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</a:pPr>
            <a:endParaRPr/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</a:pPr>
            <a:endParaRPr/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</a:pPr>
            <a:endParaRPr/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</a:pPr>
            <a:endParaRPr/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</a:pPr>
            <a:r>
              <a:rPr lang="en-US"/>
              <a:t>5. Натискаме IMPORT</a:t>
            </a:r>
            <a:endParaRPr/>
          </a:p>
        </p:txBody>
      </p:sp>
      <p:sp>
        <p:nvSpPr>
          <p:cNvPr id="288" name="Google Shape;288;p42"/>
          <p:cNvSpPr/>
          <p:nvPr/>
        </p:nvSpPr>
        <p:spPr>
          <a:xfrm>
            <a:off x="0" y="0"/>
            <a:ext cx="9144000" cy="764398"/>
          </a:xfrm>
          <a:prstGeom prst="rect">
            <a:avLst/>
          </a:prstGeom>
          <a:solidFill>
            <a:srgbClr val="9C27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" name="Google Shape;289;p42"/>
          <p:cNvSpPr txBox="1"/>
          <p:nvPr/>
        </p:nvSpPr>
        <p:spPr>
          <a:xfrm>
            <a:off x="0" y="30300"/>
            <a:ext cx="6805500" cy="703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lang="en-US" sz="36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database IMPORT - 2</a:t>
            </a:r>
            <a:endParaRPr sz="3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0" name="Google Shape;290;p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1520" y="1784004"/>
            <a:ext cx="2278702" cy="3206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4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361859" y="1635646"/>
            <a:ext cx="4071387" cy="22301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898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6. Уверяваме се, че сме в БД, която трябва, и търсим БД, която ще импортираме.</a:t>
            </a:r>
            <a:endParaRPr/>
          </a:p>
        </p:txBody>
      </p:sp>
      <p:sp>
        <p:nvSpPr>
          <p:cNvPr id="297" name="Google Shape;297;p4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898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</a:pPr>
            <a:r>
              <a:rPr lang="en-US"/>
              <a:t>7. Натискаме GO – това ще импортира новата БД </a:t>
            </a:r>
            <a:endParaRPr/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</a:pPr>
            <a:endParaRPr/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</a:pPr>
            <a:endParaRPr/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</a:pPr>
            <a:endParaRPr/>
          </a:p>
        </p:txBody>
      </p:sp>
      <p:sp>
        <p:nvSpPr>
          <p:cNvPr id="298" name="Google Shape;298;p43"/>
          <p:cNvSpPr/>
          <p:nvPr/>
        </p:nvSpPr>
        <p:spPr>
          <a:xfrm>
            <a:off x="0" y="0"/>
            <a:ext cx="9144000" cy="764398"/>
          </a:xfrm>
          <a:prstGeom prst="rect">
            <a:avLst/>
          </a:prstGeom>
          <a:solidFill>
            <a:srgbClr val="9C27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" name="Google Shape;299;p43"/>
          <p:cNvSpPr txBox="1"/>
          <p:nvPr/>
        </p:nvSpPr>
        <p:spPr>
          <a:xfrm>
            <a:off x="0" y="30300"/>
            <a:ext cx="6805500" cy="703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lang="en-US" sz="36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database IMPORT - 3</a:t>
            </a:r>
            <a:endParaRPr sz="3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0" name="Google Shape;300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1520" y="2067694"/>
            <a:ext cx="4211451" cy="258836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4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03796" y="2139702"/>
            <a:ext cx="1768855" cy="17371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44"/>
          <p:cNvSpPr txBox="1">
            <a:spLocks noGrp="1"/>
          </p:cNvSpPr>
          <p:nvPr>
            <p:ph type="body" idx="1"/>
          </p:nvPr>
        </p:nvSpPr>
        <p:spPr>
          <a:xfrm>
            <a:off x="311700" y="1131590"/>
            <a:ext cx="8220740" cy="34372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8. Новата БД е присъединена към останалите в PhpMyAdmin</a:t>
            </a:r>
            <a:endParaRPr/>
          </a:p>
        </p:txBody>
      </p:sp>
      <p:sp>
        <p:nvSpPr>
          <p:cNvPr id="307" name="Google Shape;307;p44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898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</a:pPr>
            <a:endParaRPr/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</a:pPr>
            <a:endParaRPr/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</a:pPr>
            <a:endParaRPr/>
          </a:p>
        </p:txBody>
      </p:sp>
      <p:sp>
        <p:nvSpPr>
          <p:cNvPr id="308" name="Google Shape;308;p44"/>
          <p:cNvSpPr/>
          <p:nvPr/>
        </p:nvSpPr>
        <p:spPr>
          <a:xfrm>
            <a:off x="0" y="0"/>
            <a:ext cx="9144000" cy="764398"/>
          </a:xfrm>
          <a:prstGeom prst="rect">
            <a:avLst/>
          </a:prstGeom>
          <a:solidFill>
            <a:srgbClr val="9C27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p44"/>
          <p:cNvSpPr txBox="1"/>
          <p:nvPr/>
        </p:nvSpPr>
        <p:spPr>
          <a:xfrm>
            <a:off x="0" y="30300"/>
            <a:ext cx="6805500" cy="703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lang="en-US" sz="36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database IMPORT - 4</a:t>
            </a:r>
            <a:endParaRPr sz="3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0" name="Google Shape;310;p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9552" y="1923678"/>
            <a:ext cx="7859222" cy="26292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5"/>
          <p:cNvSpPr txBox="1">
            <a:spLocks noGrp="1"/>
          </p:cNvSpPr>
          <p:nvPr>
            <p:ph type="body" idx="1"/>
          </p:nvPr>
        </p:nvSpPr>
        <p:spPr>
          <a:xfrm>
            <a:off x="311700" y="1131590"/>
            <a:ext cx="8220600" cy="3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1. Избираме БД за експортиране.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16" name="Google Shape;316;p4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</a:pPr>
            <a:endParaRPr/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</a:pPr>
            <a:endParaRPr/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</a:pPr>
            <a:endParaRPr/>
          </a:p>
        </p:txBody>
      </p:sp>
      <p:sp>
        <p:nvSpPr>
          <p:cNvPr id="317" name="Google Shape;317;p45"/>
          <p:cNvSpPr/>
          <p:nvPr/>
        </p:nvSpPr>
        <p:spPr>
          <a:xfrm>
            <a:off x="0" y="0"/>
            <a:ext cx="9144000" cy="764400"/>
          </a:xfrm>
          <a:prstGeom prst="rect">
            <a:avLst/>
          </a:prstGeom>
          <a:solidFill>
            <a:srgbClr val="9C27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" name="Google Shape;318;p45"/>
          <p:cNvSpPr txBox="1"/>
          <p:nvPr/>
        </p:nvSpPr>
        <p:spPr>
          <a:xfrm>
            <a:off x="0" y="30300"/>
            <a:ext cx="6805500" cy="70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lang="en-US" sz="36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database </a:t>
            </a:r>
            <a:r>
              <a:rPr lang="en-US" sz="3600" b="1">
                <a:solidFill>
                  <a:schemeClr val="lt1"/>
                </a:solidFill>
              </a:rPr>
              <a:t>EXPORT</a:t>
            </a:r>
            <a:endParaRPr sz="3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9" name="Google Shape;31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213" y="1736388"/>
            <a:ext cx="8029575" cy="292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6"/>
          <p:cNvSpPr txBox="1">
            <a:spLocks noGrp="1"/>
          </p:cNvSpPr>
          <p:nvPr>
            <p:ph type="body" idx="1"/>
          </p:nvPr>
        </p:nvSpPr>
        <p:spPr>
          <a:xfrm>
            <a:off x="311700" y="1131590"/>
            <a:ext cx="8220600" cy="3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2. Селектираме я и натискаме бутона EXPORT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25" name="Google Shape;325;p46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</a:pPr>
            <a:endParaRPr/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</a:pPr>
            <a:endParaRPr/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</a:pPr>
            <a:endParaRPr/>
          </a:p>
        </p:txBody>
      </p:sp>
      <p:sp>
        <p:nvSpPr>
          <p:cNvPr id="326" name="Google Shape;326;p46"/>
          <p:cNvSpPr/>
          <p:nvPr/>
        </p:nvSpPr>
        <p:spPr>
          <a:xfrm>
            <a:off x="0" y="0"/>
            <a:ext cx="9144000" cy="764400"/>
          </a:xfrm>
          <a:prstGeom prst="rect">
            <a:avLst/>
          </a:prstGeom>
          <a:solidFill>
            <a:srgbClr val="9C27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46"/>
          <p:cNvSpPr txBox="1"/>
          <p:nvPr/>
        </p:nvSpPr>
        <p:spPr>
          <a:xfrm>
            <a:off x="0" y="30300"/>
            <a:ext cx="6805500" cy="70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lang="en-US" sz="36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database </a:t>
            </a:r>
            <a:r>
              <a:rPr lang="en-US" sz="3600" b="1">
                <a:solidFill>
                  <a:schemeClr val="lt1"/>
                </a:solidFill>
              </a:rPr>
              <a:t>EXPORT - 2</a:t>
            </a:r>
            <a:endParaRPr sz="3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8" name="Google Shape;328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0724"/>
            <a:ext cx="9144001" cy="27564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47"/>
          <p:cNvSpPr txBox="1">
            <a:spLocks noGrp="1"/>
          </p:cNvSpPr>
          <p:nvPr>
            <p:ph type="body" idx="1"/>
          </p:nvPr>
        </p:nvSpPr>
        <p:spPr>
          <a:xfrm>
            <a:off x="311700" y="1131590"/>
            <a:ext cx="8220600" cy="3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3. Натискаме бутона Изпълнение 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и записваме БД на компютъра си.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34" name="Google Shape;334;p47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</a:pPr>
            <a:endParaRPr/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</a:pPr>
            <a:endParaRPr/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</a:pPr>
            <a:endParaRPr/>
          </a:p>
        </p:txBody>
      </p:sp>
      <p:sp>
        <p:nvSpPr>
          <p:cNvPr id="335" name="Google Shape;335;p47"/>
          <p:cNvSpPr/>
          <p:nvPr/>
        </p:nvSpPr>
        <p:spPr>
          <a:xfrm>
            <a:off x="0" y="0"/>
            <a:ext cx="9144000" cy="764400"/>
          </a:xfrm>
          <a:prstGeom prst="rect">
            <a:avLst/>
          </a:prstGeom>
          <a:solidFill>
            <a:srgbClr val="9C27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" name="Google Shape;336;p47"/>
          <p:cNvSpPr txBox="1"/>
          <p:nvPr/>
        </p:nvSpPr>
        <p:spPr>
          <a:xfrm>
            <a:off x="0" y="30300"/>
            <a:ext cx="6805500" cy="70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lang="en-US" sz="36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database </a:t>
            </a:r>
            <a:r>
              <a:rPr lang="en-US" sz="3600" b="1">
                <a:solidFill>
                  <a:schemeClr val="lt1"/>
                </a:solidFill>
              </a:rPr>
              <a:t>EXPORT - 3</a:t>
            </a:r>
            <a:endParaRPr sz="3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7" name="Google Shape;337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0550" y="933625"/>
            <a:ext cx="4911276" cy="4080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marR="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"/>
              <a:buFont typeface="Noto Sans Symbols"/>
              <a:buChar char="➢"/>
            </a:pPr>
            <a:r>
              <a:rPr lang="en-US" sz="1600"/>
              <a:t>База данни /БД/ - съвкупност от данни/информация/.</a:t>
            </a:r>
            <a:endParaRPr/>
          </a:p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"/>
              <a:buFont typeface="Noto Sans Symbols"/>
              <a:buChar char="➢"/>
            </a:pPr>
            <a:r>
              <a:rPr lang="en-US" sz="1600" b="1">
                <a:solidFill>
                  <a:srgbClr val="0070C0"/>
                </a:solidFill>
              </a:rPr>
              <a:t>MySQL</a:t>
            </a:r>
            <a:r>
              <a:rPr lang="en-US" sz="1600"/>
              <a:t> – DBRMS – database relational management system или програма, чрез която записваме и използваме информацията, съхранена в БД.</a:t>
            </a:r>
            <a:endParaRPr/>
          </a:p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"/>
              <a:buFont typeface="Noto Sans Symbols"/>
              <a:buChar char="➢"/>
            </a:pPr>
            <a:r>
              <a:rPr lang="en-US" sz="1600"/>
              <a:t>Как - чрез </a:t>
            </a:r>
            <a:r>
              <a:rPr lang="en-US" sz="1600" b="1">
                <a:solidFill>
                  <a:srgbClr val="0070C0"/>
                </a:solidFill>
              </a:rPr>
              <a:t>SQL</a:t>
            </a:r>
            <a:r>
              <a:rPr lang="en-US" sz="1600"/>
              <a:t> заявки</a:t>
            </a:r>
            <a:endParaRPr/>
          </a:p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"/>
              <a:buFont typeface="Noto Sans Symbols"/>
              <a:buChar char="➢"/>
            </a:pPr>
            <a:r>
              <a:rPr lang="en-US" sz="1600"/>
              <a:t>Какво е </a:t>
            </a:r>
            <a:r>
              <a:rPr lang="en-US" sz="1600" b="1">
                <a:solidFill>
                  <a:srgbClr val="0070C0"/>
                </a:solidFill>
              </a:rPr>
              <a:t>SQL</a:t>
            </a:r>
            <a:r>
              <a:rPr lang="en-US" sz="1600"/>
              <a:t> – Standard Query Language</a:t>
            </a:r>
            <a:endParaRPr/>
          </a:p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"/>
              <a:buFont typeface="Noto Sans Symbols"/>
              <a:buChar char="➢"/>
            </a:pPr>
            <a:r>
              <a:rPr lang="en-US" sz="1600" b="1">
                <a:solidFill>
                  <a:srgbClr val="0070C0"/>
                </a:solidFill>
              </a:rPr>
              <a:t>phpMyAdmin</a:t>
            </a:r>
            <a:r>
              <a:rPr lang="en-US" sz="1600"/>
              <a:t> – инструмент, написан с РНР. Използва се в браузъра. Служи за администриране/управление на MySQL.</a:t>
            </a:r>
            <a:endParaRPr sz="1600"/>
          </a:p>
          <a:p>
            <a:pPr marL="285750" marR="0" lvl="0" indent="-2603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"/>
              <a:buFont typeface="Noto Sans Symbols"/>
              <a:buNone/>
            </a:pPr>
            <a:endParaRPr sz="1600"/>
          </a:p>
          <a:p>
            <a:pPr marL="285750" marR="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"/>
              <a:buFont typeface="Noto Sans Symbols"/>
              <a:buChar char="➢"/>
            </a:pPr>
            <a:r>
              <a:rPr lang="en-US" sz="1600"/>
              <a:t>БД, които създаваме и достъпваме  в </a:t>
            </a:r>
            <a:r>
              <a:rPr lang="en-US" sz="1600" b="1">
                <a:solidFill>
                  <a:srgbClr val="0070C0"/>
                </a:solidFill>
              </a:rPr>
              <a:t>phpMyAdmin</a:t>
            </a:r>
            <a:r>
              <a:rPr lang="en-US" sz="1600"/>
              <a:t> представляват съвкупност от данни, организирани в логически свързани </a:t>
            </a:r>
            <a:r>
              <a:rPr lang="en-US" sz="1600" b="1">
                <a:solidFill>
                  <a:srgbClr val="0070C0"/>
                </a:solidFill>
              </a:rPr>
              <a:t>таблици</a:t>
            </a:r>
            <a:r>
              <a:rPr lang="en-US" sz="1600"/>
              <a:t>. </a:t>
            </a:r>
            <a:endParaRPr/>
          </a:p>
          <a:p>
            <a:pPr marL="285750" lvl="0" indent="-2603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"/>
              <a:buFont typeface="Noto Sans Symbols"/>
              <a:buNone/>
            </a:pPr>
            <a:endParaRPr sz="1600"/>
          </a:p>
        </p:txBody>
      </p:sp>
      <p:sp>
        <p:nvSpPr>
          <p:cNvPr id="76" name="Google Shape;76;p16"/>
          <p:cNvSpPr/>
          <p:nvPr/>
        </p:nvSpPr>
        <p:spPr>
          <a:xfrm>
            <a:off x="0" y="0"/>
            <a:ext cx="9144000" cy="764398"/>
          </a:xfrm>
          <a:prstGeom prst="rect">
            <a:avLst/>
          </a:prstGeom>
          <a:solidFill>
            <a:srgbClr val="E91E6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16"/>
          <p:cNvSpPr txBox="1"/>
          <p:nvPr/>
        </p:nvSpPr>
        <p:spPr>
          <a:xfrm>
            <a:off x="0" y="30300"/>
            <a:ext cx="9144000" cy="703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</a:pPr>
            <a:r>
              <a:rPr lang="en-US" sz="3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База данни, MySQL, SQL</a:t>
            </a:r>
            <a:endParaRPr sz="32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73AB7"/>
        </a:solid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>
            <a:spLocks noGrp="1"/>
          </p:cNvSpPr>
          <p:nvPr>
            <p:ph type="title"/>
          </p:nvPr>
        </p:nvSpPr>
        <p:spPr>
          <a:xfrm>
            <a:off x="311700" y="1855035"/>
            <a:ext cx="8520599" cy="572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"/>
              <a:buFont typeface="Calibri"/>
              <a:buNone/>
            </a:pPr>
            <a:r>
              <a:rPr lang="en-US" sz="30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БД в</a:t>
            </a:r>
            <a:endParaRPr sz="3000"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"/>
              <a:buFont typeface="Calibri"/>
              <a:buNone/>
            </a:pPr>
            <a:r>
              <a:rPr lang="en-US" sz="30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phpMyAdmin</a:t>
            </a:r>
            <a:endParaRPr sz="3000"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/>
              <a:t>Създаваме нова база </a:t>
            </a:r>
            <a:endParaRPr/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данни</a:t>
            </a:r>
            <a:endParaRPr/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и задаваме колация.</a:t>
            </a:r>
            <a:endParaRPr/>
          </a:p>
        </p:txBody>
      </p:sp>
      <p:sp>
        <p:nvSpPr>
          <p:cNvPr id="88" name="Google Shape;88;p18"/>
          <p:cNvSpPr/>
          <p:nvPr/>
        </p:nvSpPr>
        <p:spPr>
          <a:xfrm>
            <a:off x="0" y="0"/>
            <a:ext cx="9144000" cy="764398"/>
          </a:xfrm>
          <a:prstGeom prst="rect">
            <a:avLst/>
          </a:prstGeom>
          <a:solidFill>
            <a:srgbClr val="673A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18"/>
          <p:cNvSpPr txBox="1"/>
          <p:nvPr/>
        </p:nvSpPr>
        <p:spPr>
          <a:xfrm>
            <a:off x="0" y="30300"/>
            <a:ext cx="6805500" cy="703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Calibri"/>
              <a:buNone/>
            </a:pPr>
            <a:r>
              <a:rPr lang="en-US" sz="36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БД в phpMyAdmin</a:t>
            </a:r>
            <a:endParaRPr sz="3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0" name="Google Shape;9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6775" y="1370075"/>
            <a:ext cx="5507226" cy="283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2872" y="2571750"/>
            <a:ext cx="2906725" cy="2377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/>
              <a:t>Създаваме нова база </a:t>
            </a:r>
            <a:endParaRPr/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данни</a:t>
            </a:r>
            <a:endParaRPr/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и задаваме колация.</a:t>
            </a:r>
            <a:endParaRPr/>
          </a:p>
        </p:txBody>
      </p:sp>
      <p:sp>
        <p:nvSpPr>
          <p:cNvPr id="97" name="Google Shape;97;p19"/>
          <p:cNvSpPr/>
          <p:nvPr/>
        </p:nvSpPr>
        <p:spPr>
          <a:xfrm>
            <a:off x="0" y="0"/>
            <a:ext cx="9144000" cy="764400"/>
          </a:xfrm>
          <a:prstGeom prst="rect">
            <a:avLst/>
          </a:prstGeom>
          <a:solidFill>
            <a:srgbClr val="673A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19"/>
          <p:cNvSpPr txBox="1"/>
          <p:nvPr/>
        </p:nvSpPr>
        <p:spPr>
          <a:xfrm>
            <a:off x="0" y="30300"/>
            <a:ext cx="6805500" cy="70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Calibri"/>
              <a:buNone/>
            </a:pPr>
            <a:r>
              <a:rPr lang="en-US" sz="36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БД в phpMyAdmin - 2</a:t>
            </a:r>
            <a:endParaRPr sz="3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9" name="Google Shape;9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6775" y="1370075"/>
            <a:ext cx="5507226" cy="283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2872" y="2571750"/>
            <a:ext cx="2906725" cy="2377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3. Задаваме името на първата таблица в БД и брой колони в нея. Може да добавяме/махаме колони впоследствие.</a:t>
            </a:r>
            <a:endParaRPr/>
          </a:p>
        </p:txBody>
      </p:sp>
      <p:sp>
        <p:nvSpPr>
          <p:cNvPr id="106" name="Google Shape;106;p20"/>
          <p:cNvSpPr/>
          <p:nvPr/>
        </p:nvSpPr>
        <p:spPr>
          <a:xfrm>
            <a:off x="0" y="0"/>
            <a:ext cx="9144000" cy="764400"/>
          </a:xfrm>
          <a:prstGeom prst="rect">
            <a:avLst/>
          </a:prstGeom>
          <a:solidFill>
            <a:srgbClr val="673A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20"/>
          <p:cNvSpPr txBox="1"/>
          <p:nvPr/>
        </p:nvSpPr>
        <p:spPr>
          <a:xfrm>
            <a:off x="0" y="30300"/>
            <a:ext cx="6805500" cy="70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Calibri"/>
              <a:buNone/>
            </a:pPr>
            <a:r>
              <a:rPr lang="en-US" sz="36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БД в phpMyAdmin - 3</a:t>
            </a:r>
            <a:endParaRPr sz="3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8" name="Google Shape;10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5438" y="1879225"/>
            <a:ext cx="7381875" cy="320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4. Натискаме - Изпълнение</a:t>
            </a:r>
            <a:endParaRPr/>
          </a:p>
        </p:txBody>
      </p:sp>
      <p:sp>
        <p:nvSpPr>
          <p:cNvPr id="114" name="Google Shape;114;p21"/>
          <p:cNvSpPr/>
          <p:nvPr/>
        </p:nvSpPr>
        <p:spPr>
          <a:xfrm>
            <a:off x="0" y="0"/>
            <a:ext cx="9144000" cy="764400"/>
          </a:xfrm>
          <a:prstGeom prst="rect">
            <a:avLst/>
          </a:prstGeom>
          <a:solidFill>
            <a:srgbClr val="673A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21"/>
          <p:cNvSpPr txBox="1"/>
          <p:nvPr/>
        </p:nvSpPr>
        <p:spPr>
          <a:xfrm>
            <a:off x="0" y="30300"/>
            <a:ext cx="6805500" cy="70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Calibri"/>
              <a:buNone/>
            </a:pPr>
            <a:r>
              <a:rPr lang="en-US" sz="36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БД в phpMyAdmin - 4</a:t>
            </a:r>
            <a:endParaRPr sz="3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6" name="Google Shape;11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850" y="2136300"/>
            <a:ext cx="3936325" cy="1157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80683" y="2136298"/>
            <a:ext cx="3216791" cy="137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theme/theme1.xml><?xml version="1.0" encoding="utf-8"?>
<a:theme xmlns:a="http://schemas.openxmlformats.org/drawingml/2006/main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758</Words>
  <Application>Microsoft Office PowerPoint</Application>
  <PresentationFormat>Презентация на цял екран (16:9)</PresentationFormat>
  <Paragraphs>117</Paragraphs>
  <Slides>35</Slides>
  <Notes>35</Notes>
  <HiddenSlides>0</HiddenSlides>
  <MMClips>0</MMClips>
  <ScaleCrop>false</ScaleCrop>
  <HeadingPairs>
    <vt:vector size="6" baseType="variant">
      <vt:variant>
        <vt:lpstr>Използвани шрифтове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Заглавия на слайдовете</vt:lpstr>
      </vt:variant>
      <vt:variant>
        <vt:i4>35</vt:i4>
      </vt:variant>
    </vt:vector>
  </HeadingPairs>
  <TitlesOfParts>
    <vt:vector size="40" baseType="lpstr">
      <vt:lpstr>Arial</vt:lpstr>
      <vt:lpstr>Calibri</vt:lpstr>
      <vt:lpstr>Syncopate</vt:lpstr>
      <vt:lpstr>Noto Sans Symbols</vt:lpstr>
      <vt:lpstr>simple-light-2</vt:lpstr>
      <vt:lpstr>БАЗИ ДАННИ</vt:lpstr>
      <vt:lpstr>Презентация на PowerPoint</vt:lpstr>
      <vt:lpstr>БАЗИ ДАННИ  същност MySQL    предназначение SQL phpMyAdmin</vt:lpstr>
      <vt:lpstr>Презентация на PowerPoint</vt:lpstr>
      <vt:lpstr>БД в phpMyAdmin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PhpMyAdmin –  database IMPORT/EXPORT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БАЗИ ДАННИ</dc:title>
  <dc:creator>Milena</dc:creator>
  <cp:lastModifiedBy>Ariel</cp:lastModifiedBy>
  <cp:revision>1</cp:revision>
  <dcterms:modified xsi:type="dcterms:W3CDTF">2019-02-10T09:40:56Z</dcterms:modified>
</cp:coreProperties>
</file>